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The Role of Corporate Culture in Business Success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96" y="1792224"/>
            <a:ext cx="822960" cy="10881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179222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472" y="1792224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912" y="1792224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297680" y="3108960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Zappos (Clan): Focuses on employee happiness and strong team values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963656" y="3108960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McDonald’s (Hierarchy): Strong structure, efficiency, and consistency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Real-Life Examples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960120" y="3108960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Google (Adhocracy): Encourages innovation, flexible work, and creativity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7626096" y="3108960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Amazon (Market): Highly results-driven and customer-focused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659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9867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4290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9180576" y="905256"/>
            <a:ext cx="46177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5445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1114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How to Build a Strong Corporate Culture</a:t>
            </a:r>
            <a:endParaRPr lang="en-US" sz="4640" dirty="0"/>
          </a:p>
        </p:txBody>
      </p:sp>
      <p:sp>
        <p:nvSpPr>
          <p:cNvPr id="11" name="Text 6"/>
          <p:cNvSpPr/>
          <p:nvPr/>
        </p:nvSpPr>
        <p:spPr>
          <a:xfrm>
            <a:off x="841248" y="2615184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05</a:t>
            </a:r>
            <a:endParaRPr lang="en-US" sz="929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792" y="191109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935224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911096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3968496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92" y="2935224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609344" y="2971800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Hire for cultural fit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8247888" y="1938528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Communicate core values clearly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7635240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8247888" y="2971800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Encourage transparency and feedback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1609344" y="1938528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Lead by example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1609344" y="4005072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Reward behaviors that align with culture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96696" y="29626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996696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How to Build a Strong Corporate Culture</a:t>
            </a:r>
            <a:endParaRPr lang="en-US" sz="4640" dirty="0"/>
          </a:p>
        </p:txBody>
      </p:sp>
      <p:sp>
        <p:nvSpPr>
          <p:cNvPr id="18" name="Text 9"/>
          <p:cNvSpPr/>
          <p:nvPr/>
        </p:nvSpPr>
        <p:spPr>
          <a:xfrm>
            <a:off x="996696" y="39959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9" name="Text 10"/>
          <p:cNvSpPr/>
          <p:nvPr/>
        </p:nvSpPr>
        <p:spPr>
          <a:xfrm>
            <a:off x="7635240" y="29626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659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5445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Benefits of a Positive Corporate Culture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51114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41248" y="2615184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9867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180576" y="905256"/>
            <a:ext cx="46177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34290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06</a:t>
            </a:r>
            <a:endParaRPr lang="en-US" sz="929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12" y="3703320"/>
            <a:ext cx="768096" cy="76809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312" y="1792224"/>
            <a:ext cx="768096" cy="768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1792224"/>
            <a:ext cx="676656" cy="7680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456" y="3703320"/>
            <a:ext cx="484632" cy="7680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016" y="1792224"/>
            <a:ext cx="676656" cy="7680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60120" y="470916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Stronger brand identity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960120" y="278892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Higher employee engagement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9848088" y="278892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Lower turnover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5404104" y="278892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Better collaboration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404104" y="470916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Sustainable long-term success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Benefits of a Positive Corporate Culture</a:t>
            </a:r>
            <a:endParaRPr lang="en-US" sz="46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659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5445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1114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07</a:t>
            </a:r>
            <a:endParaRPr lang="en-US" sz="9290" dirty="0"/>
          </a:p>
        </p:txBody>
      </p:sp>
      <p:sp>
        <p:nvSpPr>
          <p:cNvPr id="8" name="Text 3"/>
          <p:cNvSpPr/>
          <p:nvPr/>
        </p:nvSpPr>
        <p:spPr>
          <a:xfrm>
            <a:off x="832104" y="39867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41248" y="2615184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180576" y="905256"/>
            <a:ext cx="46177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34290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Challenges in Changing Culture</a:t>
            </a:r>
            <a:endParaRPr lang="en-US" sz="46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0" y="382219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38221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960" y="2642616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584" y="2642616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735056" y="3849624"/>
            <a:ext cx="306324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Requires time and consistent effort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10735056" y="2670048"/>
            <a:ext cx="306324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Misalignment with leadership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6583680" y="2670048"/>
            <a:ext cx="306324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Resistance to change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0122408" y="38404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5971032" y="38404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0122408" y="26609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5806440" y="649224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Challenges in Changing Culture</a:t>
            </a:r>
            <a:endParaRPr lang="en-US" sz="4640" dirty="0"/>
          </a:p>
        </p:txBody>
      </p:sp>
      <p:sp>
        <p:nvSpPr>
          <p:cNvPr id="15" name="Text 7"/>
          <p:cNvSpPr/>
          <p:nvPr/>
        </p:nvSpPr>
        <p:spPr>
          <a:xfrm>
            <a:off x="6583680" y="3849624"/>
            <a:ext cx="306324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Legacy systems or structures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5971032" y="26609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659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2615184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Takeaways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08</a:t>
            </a:r>
            <a:endParaRPr lang="en-US" sz="9290" dirty="0"/>
          </a:p>
        </p:txBody>
      </p:sp>
      <p:sp>
        <p:nvSpPr>
          <p:cNvPr id="8" name="Text 3"/>
          <p:cNvSpPr/>
          <p:nvPr/>
        </p:nvSpPr>
        <p:spPr>
          <a:xfrm>
            <a:off x="9180576" y="905256"/>
            <a:ext cx="46177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9867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4290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5445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2104" y="51114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179222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256" y="179222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1792224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317296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must be intentionally shaped, led, and maintained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Takeaways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5404104" y="317296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Strong culture boosts morale, productivity, and business outcomes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60120" y="317296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Corporate culture is a critical factor in organizational success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659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09</a:t>
            </a:r>
            <a:endParaRPr lang="en-US" sz="9290" dirty="0"/>
          </a:p>
        </p:txBody>
      </p:sp>
      <p:sp>
        <p:nvSpPr>
          <p:cNvPr id="6" name="Text 1"/>
          <p:cNvSpPr/>
          <p:nvPr/>
        </p:nvSpPr>
        <p:spPr>
          <a:xfrm>
            <a:off x="832104" y="45445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34290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9180576" y="905256"/>
            <a:ext cx="46177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41248" y="2615184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39867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2104" y="51114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7571232" y="47091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181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8. Key Takeaways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20665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181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What is Corporate Culture?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27066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181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Real-Life Examples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2706624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181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Types of Corporate Culture (Cameron &amp; Quinn Model)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20665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181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Why Corporate Culture Matters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47091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181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7. Challenges in Changing Culture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534009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181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9. Thank You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3703320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181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Benefits of a Positive Corporate Culture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3703320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181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How to Build a Strong Corporate Culture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93522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1911096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6696" y="29626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609344" y="1938528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Any Questions?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649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1609344" y="297180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Contact info (Arbanhomeinfo@gmail.com)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96696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659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2615184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4290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1114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5445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What is Corporate Culture?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01</a:t>
            </a:r>
            <a:endParaRPr lang="en-US" sz="9290" dirty="0"/>
          </a:p>
        </p:txBody>
      </p:sp>
      <p:sp>
        <p:nvSpPr>
          <p:cNvPr id="11" name="Text 6"/>
          <p:cNvSpPr/>
          <p:nvPr/>
        </p:nvSpPr>
        <p:spPr>
          <a:xfrm>
            <a:off x="9180576" y="905256"/>
            <a:ext cx="46177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2104" y="39867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09067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1911096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609344" y="1938528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Corporate culture refers to the shared values, beliefs, attitudes, and behaviors that characterize an organization.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96696" y="31089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96696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609344" y="311810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influences how employees interact and how the company conducts business.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649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Definition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72054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2615184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1996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Why Corporate Culture Matters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41248" y="3145536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6418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9593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180576" y="905256"/>
            <a:ext cx="46177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0749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2104" y="4517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02</a:t>
            </a:r>
            <a:endParaRPr lang="en-US" sz="929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96" y="1792224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12" y="179222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4632" y="1792224"/>
            <a:ext cx="822960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36" y="1792224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626096" y="3108960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Impacts productivity &amp; innovation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963656" y="3108960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Affects recruitment &amp; retention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Why Corporate Culture Matters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4297680" y="3108960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Shapes company reputation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960120" y="3108960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181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Drives employee engagement &amp; satisfaction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484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4847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740664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9867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9180576" y="905256"/>
            <a:ext cx="46177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4290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669280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Types of Corporate Culture (Cameron &amp; Quinn Model)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03</a:t>
            </a:r>
            <a:endParaRPr lang="en-US" sz="9290" dirty="0"/>
          </a:p>
        </p:txBody>
      </p:sp>
      <p:sp>
        <p:nvSpPr>
          <p:cNvPr id="10" name="Text 5"/>
          <p:cNvSpPr/>
          <p:nvPr/>
        </p:nvSpPr>
        <p:spPr>
          <a:xfrm>
            <a:off x="841248" y="2615184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1114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2104" y="45445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2395728"/>
          <a:ext cx="12984480" cy="4370832"/>
        </p:xfrm>
        <a:graphic>
          <a:graphicData uri="http://schemas.openxmlformats.org/drawingml/2006/table">
            <a:tbl>
              <a:tblPr/>
              <a:tblGrid>
                <a:gridCol w="6473952"/>
                <a:gridCol w="6473952"/>
              </a:tblGrid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Type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Description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Clan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Friendly, family-like, teamwork-focused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Adhocracy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Innovative, dynamic, risk-taking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Market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Results-oriented, competitive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Hierarchy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0181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Structured, controlled, process-driven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5B7B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832104" y="649224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Types of Corporate Culture (Cameron &amp; Quinn Model)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659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180576" y="905256"/>
            <a:ext cx="46177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1114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4290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9867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445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04</a:t>
            </a:r>
            <a:endParaRPr lang="en-US" sz="9290" dirty="0"/>
          </a:p>
        </p:txBody>
      </p:sp>
      <p:sp>
        <p:nvSpPr>
          <p:cNvPr id="11" name="Text 6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508F9E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Real-Life Examples</a:t>
            </a:r>
            <a:endParaRPr lang="en-US" sz="4640" dirty="0"/>
          </a:p>
        </p:txBody>
      </p:sp>
      <p:sp>
        <p:nvSpPr>
          <p:cNvPr id="12" name="Text 7"/>
          <p:cNvSpPr/>
          <p:nvPr/>
        </p:nvSpPr>
        <p:spPr>
          <a:xfrm>
            <a:off x="841248" y="2615184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2025-07-17T11:31:44Z</dcterms:created>
  <dcterms:modified xsi:type="dcterms:W3CDTF">2025-07-17T11:31:44Z</dcterms:modified>
</cp:coreProperties>
</file>